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C4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98360" cy="93652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3200" b="0" i="0">
                <a:solidFill>
                  <a:srgbClr val="A6D5EE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0"/>
          <p:cNvSpPr>
            <a:spLocks noGrp="1"/>
          </p:cNvSpPr>
          <p:nvPr>
            <p:ph sz="quarter" idx="11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2777872" y="1268760"/>
            <a:ext cx="5070728" cy="41390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3ACDA"/>
                </a:solidFill>
                <a:latin typeface="Helvetica Neue"/>
                <a:cs typeface="Helvetica Neue"/>
              </a:defRPr>
            </a:lvl1pPr>
            <a:lvl2pPr marL="0" indent="0">
              <a:buNone/>
              <a:defRPr sz="16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2pPr>
            <a:lvl3pPr marL="914400" indent="0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9512" y="908720"/>
            <a:ext cx="8784976" cy="48967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50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9512" y="1556792"/>
            <a:ext cx="821910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Lorem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ipsum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valerum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Donec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rhoncus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eros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nulla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dapibus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Nam et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velit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ac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lectus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iaculis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sollicitudin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rutrum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massa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nisi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luctus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consequat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</a:t>
            </a:r>
          </a:p>
          <a:p>
            <a:endParaRPr lang="en-US" sz="2800" b="0" i="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178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68C685-B56C-7345-B630-BD5E858A3C45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A6C75E-F0BB-9C4A-B751-E53F84F432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797" r:id="rId16"/>
    <p:sldLayoutId id="2147483782" r:id="rId17"/>
    <p:sldLayoutId id="2147483780" r:id="rId18"/>
    <p:sldLayoutId id="2147483781" r:id="rId19"/>
    <p:sldLayoutId id="214748378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785394" y="606650"/>
            <a:ext cx="5569614" cy="360199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Capacity Building for Asia Pacific Internet Community 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600" dirty="0" smtClean="0">
                <a:solidFill>
                  <a:schemeClr val="bg1"/>
                </a:solidFill>
                <a:latin typeface="Arial"/>
                <a:cs typeface="Arial"/>
              </a:rPr>
              <a:t>Programs, Initiatives &amp; Development</a:t>
            </a:r>
            <a:endParaRPr lang="en-US"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709569" y="5161712"/>
            <a:ext cx="5724862" cy="1007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Workshop Proposal 15, </a:t>
            </a:r>
            <a:r>
              <a:rPr lang="en-US" b="1" dirty="0" err="1" smtClean="0">
                <a:solidFill>
                  <a:schemeClr val="tx1"/>
                </a:solidFill>
                <a:effectLst/>
              </a:rPr>
              <a:t>APrIGF</a:t>
            </a:r>
            <a:endParaRPr lang="en-US" b="1" dirty="0" smtClean="0">
              <a:solidFill>
                <a:schemeClr val="tx1"/>
              </a:solidFill>
              <a:effectLst/>
            </a:endParaRPr>
          </a:p>
          <a:p>
            <a:r>
              <a:rPr lang="en-US" b="1" dirty="0" smtClean="0">
                <a:solidFill>
                  <a:schemeClr val="tx1"/>
                </a:solidFill>
                <a:effectLst/>
              </a:rPr>
              <a:t>5 </a:t>
            </a:r>
            <a:r>
              <a:rPr lang="en-US" b="1" dirty="0">
                <a:solidFill>
                  <a:schemeClr val="tx1"/>
                </a:solidFill>
                <a:effectLst/>
              </a:rPr>
              <a:t>August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2014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0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161540"/>
            <a:ext cx="7691719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93" y="1586753"/>
            <a:ext cx="8416555" cy="457199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b="1" dirty="0" smtClean="0"/>
              <a:t>Overview of Capacity Building for Asia Pacific region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Confirmation of Terms of Reference (</a:t>
            </a:r>
            <a:r>
              <a:rPr lang="en-US" b="1" dirty="0" err="1" smtClean="0"/>
              <a:t>ToR</a:t>
            </a:r>
            <a:r>
              <a:rPr lang="en-US" b="1" dirty="0" smtClean="0"/>
              <a:t>) for Asia Pacific Internet Leadership Program (APILP – working name)</a:t>
            </a:r>
          </a:p>
          <a:p>
            <a:pPr lvl="1"/>
            <a:r>
              <a:rPr lang="en-US" sz="2000" b="1" dirty="0" smtClean="0"/>
              <a:t>Objectives and </a:t>
            </a:r>
            <a:r>
              <a:rPr lang="en-US" sz="2000" b="1" dirty="0"/>
              <a:t>O</a:t>
            </a:r>
            <a:r>
              <a:rPr lang="en-US" sz="2000" b="1" dirty="0" smtClean="0"/>
              <a:t>utput </a:t>
            </a:r>
          </a:p>
          <a:p>
            <a:pPr lvl="1"/>
            <a:r>
              <a:rPr lang="en-US" sz="2000" b="1" dirty="0" smtClean="0"/>
              <a:t>Target </a:t>
            </a:r>
            <a:r>
              <a:rPr lang="en-US" sz="2000" b="1" dirty="0"/>
              <a:t>Audience</a:t>
            </a:r>
          </a:p>
          <a:p>
            <a:pPr lvl="1"/>
            <a:r>
              <a:rPr lang="en-US" sz="2000" b="1" dirty="0" smtClean="0"/>
              <a:t>Funding and support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Work Plan Discussion</a:t>
            </a:r>
          </a:p>
          <a:p>
            <a:pPr lvl="1"/>
            <a:r>
              <a:rPr lang="en-US" b="1" dirty="0" smtClean="0"/>
              <a:t>Proposal for 2</a:t>
            </a:r>
            <a:r>
              <a:rPr lang="en-US" b="1" baseline="30000" dirty="0" smtClean="0"/>
              <a:t>nd</a:t>
            </a:r>
            <a:r>
              <a:rPr lang="en-US" b="1" dirty="0" smtClean="0"/>
              <a:t> APILP</a:t>
            </a:r>
          </a:p>
          <a:p>
            <a:pPr lvl="1"/>
            <a:r>
              <a:rPr lang="en-US" b="1" dirty="0" smtClean="0"/>
              <a:t>Future directions and working group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7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5519" y="2499671"/>
            <a:ext cx="7691719" cy="1143000"/>
          </a:xfrm>
        </p:spPr>
        <p:txBody>
          <a:bodyPr/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-77607"/>
            <a:ext cx="7691719" cy="1143000"/>
          </a:xfrm>
        </p:spPr>
        <p:txBody>
          <a:bodyPr/>
          <a:lstStyle/>
          <a:p>
            <a:r>
              <a:rPr lang="en-US" dirty="0" smtClean="0"/>
              <a:t>IEEE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023658"/>
            <a:ext cx="7691719" cy="569781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Background</a:t>
            </a:r>
            <a:endParaRPr lang="en-US" dirty="0"/>
          </a:p>
          <a:p>
            <a:pPr lvl="1"/>
            <a:r>
              <a:rPr lang="en-US" dirty="0" smtClean="0"/>
              <a:t>IEEE’s survey findings (May 2014): </a:t>
            </a:r>
            <a:r>
              <a:rPr lang="en-US" dirty="0" err="1" smtClean="0"/>
              <a:t>Cybersecurity</a:t>
            </a:r>
            <a:r>
              <a:rPr lang="en-US" dirty="0" smtClean="0"/>
              <a:t> identified as a very important training by </a:t>
            </a:r>
            <a:r>
              <a:rPr lang="en-US" dirty="0"/>
              <a:t>young working professionals.</a:t>
            </a:r>
          </a:p>
          <a:p>
            <a:r>
              <a:rPr lang="en-US" b="1" dirty="0" smtClean="0"/>
              <a:t>Proposed Training Course</a:t>
            </a:r>
            <a:endParaRPr lang="en-US" dirty="0"/>
          </a:p>
          <a:p>
            <a:pPr lvl="1"/>
            <a:r>
              <a:rPr lang="en-US" dirty="0"/>
              <a:t>Computer </a:t>
            </a:r>
            <a:r>
              <a:rPr lang="en-US" dirty="0" smtClean="0"/>
              <a:t>Forensics; or</a:t>
            </a:r>
            <a:r>
              <a:rPr lang="en-US" dirty="0"/>
              <a:t> </a:t>
            </a:r>
            <a:r>
              <a:rPr lang="en-US" dirty="0" smtClean="0"/>
              <a:t>Ethical </a:t>
            </a:r>
            <a:r>
              <a:rPr lang="en-US" dirty="0"/>
              <a:t>Hacking and </a:t>
            </a:r>
            <a:r>
              <a:rPr lang="en-US" dirty="0" err="1"/>
              <a:t>Defence</a:t>
            </a:r>
            <a:endParaRPr lang="en-US" dirty="0"/>
          </a:p>
          <a:p>
            <a:r>
              <a:rPr lang="en-US" b="1" dirty="0" smtClean="0"/>
              <a:t>Mode of Training </a:t>
            </a:r>
          </a:p>
          <a:p>
            <a:pPr lvl="1"/>
            <a:r>
              <a:rPr lang="en-US" dirty="0" smtClean="0"/>
              <a:t>1 month online and 2 full days of f-2-f workshop</a:t>
            </a:r>
          </a:p>
          <a:p>
            <a:r>
              <a:rPr lang="en-US" b="1" dirty="0" smtClean="0"/>
              <a:t>Training location and timing</a:t>
            </a:r>
          </a:p>
          <a:p>
            <a:pPr lvl="1"/>
            <a:r>
              <a:rPr lang="en-US" dirty="0" smtClean="0"/>
              <a:t>Singapore, Q1 2015 (tentative)</a:t>
            </a:r>
          </a:p>
          <a:p>
            <a:r>
              <a:rPr lang="en-US" b="1" dirty="0" smtClean="0"/>
              <a:t>Fees and other details to be determined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0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33" y="239147"/>
            <a:ext cx="8278057" cy="1143000"/>
          </a:xfrm>
        </p:spPr>
        <p:txBody>
          <a:bodyPr/>
          <a:lstStyle/>
          <a:p>
            <a:r>
              <a:rPr lang="en-US" sz="2800" b="1" dirty="0" smtClean="0"/>
              <a:t>Current members in [</a:t>
            </a:r>
            <a:r>
              <a:rPr lang="en-US" sz="2800" b="1" dirty="0" err="1" smtClean="0"/>
              <a:t>APILP_discuss</a:t>
            </a:r>
            <a:r>
              <a:rPr lang="en-US" sz="2800" b="1" dirty="0" smtClean="0"/>
              <a:t>] mailing list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C75E-F0BB-9C4A-B751-E53F84F4320E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686656"/>
            <a:ext cx="4572000" cy="44042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15 Leo </a:t>
            </a:r>
            <a:r>
              <a:rPr lang="en-US" dirty="0" err="1"/>
              <a:t>Hwa</a:t>
            </a:r>
            <a:r>
              <a:rPr lang="en-US" dirty="0"/>
              <a:t> Chiang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16 Peter </a:t>
            </a:r>
            <a:r>
              <a:rPr lang="en-US" dirty="0" err="1"/>
              <a:t>Dengate</a:t>
            </a:r>
            <a:r>
              <a:rPr lang="en-US" dirty="0"/>
              <a:t> Thrush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17 </a:t>
            </a:r>
            <a:r>
              <a:rPr lang="en-US" dirty="0" err="1"/>
              <a:t>Ching</a:t>
            </a:r>
            <a:r>
              <a:rPr lang="en-US" dirty="0"/>
              <a:t> </a:t>
            </a:r>
            <a:r>
              <a:rPr lang="en-US" dirty="0" err="1"/>
              <a:t>Chiao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18 </a:t>
            </a:r>
            <a:r>
              <a:rPr lang="en-US" dirty="0" err="1"/>
              <a:t>Kilnam</a:t>
            </a:r>
            <a:r>
              <a:rPr lang="en-US" dirty="0"/>
              <a:t> Chon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19 Don Hollander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20 Cheryl- Landon Orr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21 Pablo </a:t>
            </a:r>
            <a:r>
              <a:rPr lang="en-US" dirty="0" err="1"/>
              <a:t>HInosa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22 </a:t>
            </a:r>
            <a:r>
              <a:rPr lang="en-US" dirty="0" err="1"/>
              <a:t>Rajnesh</a:t>
            </a:r>
            <a:r>
              <a:rPr lang="en-US" dirty="0"/>
              <a:t> Singh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23 </a:t>
            </a:r>
            <a:r>
              <a:rPr lang="en-US" dirty="0" err="1"/>
              <a:t>Gihan</a:t>
            </a:r>
            <a:r>
              <a:rPr lang="en-US" dirty="0"/>
              <a:t> Dias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24 </a:t>
            </a:r>
            <a:r>
              <a:rPr lang="en-US" dirty="0" err="1"/>
              <a:t>Kuek</a:t>
            </a:r>
            <a:r>
              <a:rPr lang="en-US" dirty="0"/>
              <a:t> Yu-Chuang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25 </a:t>
            </a:r>
            <a:r>
              <a:rPr lang="en-US" dirty="0" err="1"/>
              <a:t>Champika</a:t>
            </a:r>
            <a:r>
              <a:rPr lang="en-US" dirty="0"/>
              <a:t> </a:t>
            </a:r>
            <a:r>
              <a:rPr lang="en-US" dirty="0" err="1"/>
              <a:t>Wijayatunga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26 Kelvin Wong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27 </a:t>
            </a:r>
            <a:r>
              <a:rPr lang="en-US" dirty="0" err="1"/>
              <a:t>Jia</a:t>
            </a:r>
            <a:r>
              <a:rPr lang="en-US" dirty="0"/>
              <a:t> </a:t>
            </a:r>
            <a:r>
              <a:rPr lang="en-US" dirty="0" err="1"/>
              <a:t>Rong</a:t>
            </a:r>
            <a:r>
              <a:rPr lang="en-US" dirty="0"/>
              <a:t> Low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141" y="1323409"/>
            <a:ext cx="4572000" cy="50690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 Louise </a:t>
            </a:r>
            <a:r>
              <a:rPr lang="en-US" dirty="0" err="1"/>
              <a:t>Nasak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 </a:t>
            </a:r>
            <a:r>
              <a:rPr lang="en-US" dirty="0" err="1"/>
              <a:t>Srinivas</a:t>
            </a:r>
            <a:r>
              <a:rPr lang="en-US" dirty="0"/>
              <a:t> </a:t>
            </a:r>
            <a:r>
              <a:rPr lang="en-US" dirty="0" err="1"/>
              <a:t>Chendi</a:t>
            </a:r>
            <a:r>
              <a:rPr lang="en-US" dirty="0"/>
              <a:t>, Sunny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 Duncan Macintosh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4 Paul Wilson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Govind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 K.B </a:t>
            </a:r>
            <a:r>
              <a:rPr lang="en-US" dirty="0" err="1"/>
              <a:t>Narayamah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 Rajiv Kumar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 </a:t>
            </a:r>
            <a:r>
              <a:rPr lang="en-US" dirty="0" err="1"/>
              <a:t>Edmon</a:t>
            </a:r>
            <a:r>
              <a:rPr lang="en-US" dirty="0"/>
              <a:t> Chung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9 </a:t>
            </a:r>
            <a:r>
              <a:rPr lang="en-US" dirty="0" err="1"/>
              <a:t>Yannis</a:t>
            </a:r>
            <a:r>
              <a:rPr lang="en-US" dirty="0"/>
              <a:t> Li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10 Y.J Park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11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Peng</a:t>
            </a:r>
            <a:r>
              <a:rPr lang="en-US" dirty="0"/>
              <a:t> </a:t>
            </a:r>
            <a:r>
              <a:rPr lang="en-US" dirty="0" err="1"/>
              <a:t>Hwa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12 </a:t>
            </a:r>
            <a:r>
              <a:rPr lang="en-US" dirty="0" err="1"/>
              <a:t>Xue</a:t>
            </a:r>
            <a:r>
              <a:rPr lang="en-US" dirty="0"/>
              <a:t> Hong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13 </a:t>
            </a:r>
            <a:r>
              <a:rPr lang="en-US" dirty="0" err="1"/>
              <a:t>Suhaidi</a:t>
            </a:r>
            <a:r>
              <a:rPr lang="en-US" dirty="0"/>
              <a:t> Hassan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14 Jahangir </a:t>
            </a:r>
            <a:r>
              <a:rPr lang="en-US" dirty="0" err="1"/>
              <a:t>Hossain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46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1251</TotalTime>
  <Words>238</Words>
  <Application>Microsoft Macintosh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Venture</vt:lpstr>
      <vt:lpstr>Capacity Building for Asia Pacific Internet Community  Programs, Initiatives &amp; Development</vt:lpstr>
      <vt:lpstr>Agenda</vt:lpstr>
      <vt:lpstr>For discussion</vt:lpstr>
      <vt:lpstr>IEEE proposal</vt:lpstr>
      <vt:lpstr>Current members in [APILP_discuss] mailing list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Pacific  Internet Leadership Program</dc:title>
  <dc:creator>Kelvin Wong</dc:creator>
  <cp:lastModifiedBy>Kelvin Wong</cp:lastModifiedBy>
  <cp:revision>12</cp:revision>
  <dcterms:created xsi:type="dcterms:W3CDTF">2014-07-31T05:36:03Z</dcterms:created>
  <dcterms:modified xsi:type="dcterms:W3CDTF">2014-08-01T02:27:42Z</dcterms:modified>
</cp:coreProperties>
</file>